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68" r:id="rId5"/>
    <p:sldId id="257" r:id="rId6"/>
    <p:sldId id="258" r:id="rId7"/>
    <p:sldId id="263" r:id="rId8"/>
    <p:sldId id="259" r:id="rId9"/>
    <p:sldId id="261" r:id="rId10"/>
    <p:sldId id="262" r:id="rId11"/>
    <p:sldId id="260" r:id="rId12"/>
    <p:sldId id="264" r:id="rId13"/>
    <p:sldId id="266" r:id="rId14"/>
    <p:sldId id="265" r:id="rId15"/>
    <p:sldId id="26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781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818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215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20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976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295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907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325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793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717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25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D9D04-03F5-4FDF-837F-174B0D1FCE21}" type="datetimeFigureOut">
              <a:rPr lang="en-US" smtClean="0"/>
              <a:t>3/9/2012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A1194-8654-4EA4-84BB-6C2F5B0C6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93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7239000" cy="1200329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Il y a beaucoup de places libres ou le stade est comble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438400"/>
            <a:ext cx="5143500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837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Regardez ces exemples: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1" y="4666394"/>
            <a:ext cx="3695700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L’avion </a:t>
            </a:r>
            <a:r>
              <a:rPr lang="fr-FR" sz="3200" dirty="0" smtClean="0">
                <a:solidFill>
                  <a:srgbClr val="00B050"/>
                </a:solidFill>
                <a:latin typeface="Kristen ITC" pitchFamily="66" charset="0"/>
              </a:rPr>
              <a:t>atterrit</a:t>
            </a:r>
            <a:r>
              <a:rPr lang="fr-FR" sz="3200" dirty="0" smtClean="0">
                <a:latin typeface="Kristen ITC" pitchFamily="66" charset="0"/>
              </a:rPr>
              <a:t> à l’heure.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29200" y="4666394"/>
            <a:ext cx="3533192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L’avion </a:t>
            </a:r>
            <a:r>
              <a:rPr lang="fr-FR" sz="3200" b="1" dirty="0" smtClean="0">
                <a:solidFill>
                  <a:srgbClr val="FF0066"/>
                </a:solidFill>
                <a:latin typeface="Kristen ITC" pitchFamily="66" charset="0"/>
              </a:rPr>
              <a:t>a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atterr</a:t>
            </a:r>
            <a:r>
              <a:rPr lang="fr-FR" sz="3200" b="1" dirty="0" smtClean="0">
                <a:solidFill>
                  <a:srgbClr val="33CCFF"/>
                </a:solidFill>
                <a:latin typeface="Kristen ITC" pitchFamily="66" charset="0"/>
              </a:rPr>
              <a:t>i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200" dirty="0" smtClean="0">
                <a:latin typeface="Kristen ITC" pitchFamily="66" charset="0"/>
              </a:rPr>
              <a:t>en retard.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1575099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Aujourd’hui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5792" y="1594132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Hier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5867400"/>
            <a:ext cx="3276600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(présent)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000" y="5867399"/>
            <a:ext cx="3810000" cy="646331"/>
          </a:xfrm>
          <a:prstGeom prst="rect">
            <a:avLst/>
          </a:prstGeom>
          <a:solidFill>
            <a:srgbClr val="FF0066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(passé composé)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34" y="2438401"/>
            <a:ext cx="3291993" cy="2190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037" y="2458967"/>
            <a:ext cx="3352800" cy="225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479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0424" y="2209800"/>
            <a:ext cx="7239000" cy="2308324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First, </a:t>
            </a:r>
            <a:r>
              <a:rPr lang="fr-FR" sz="3600" dirty="0" err="1" smtClean="0">
                <a:latin typeface="Kristen ITC" pitchFamily="66" charset="0"/>
              </a:rPr>
              <a:t>write</a:t>
            </a:r>
            <a:r>
              <a:rPr lang="fr-FR" sz="3600" dirty="0" smtClean="0">
                <a:latin typeface="Kristen ITC" pitchFamily="66" charset="0"/>
              </a:rPr>
              <a:t> a couple sentences to </a:t>
            </a:r>
            <a:r>
              <a:rPr lang="fr-FR" sz="3600" dirty="0" err="1" smtClean="0">
                <a:latin typeface="Kristen ITC" pitchFamily="66" charset="0"/>
              </a:rPr>
              <a:t>describe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what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think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is</a:t>
            </a:r>
            <a:r>
              <a:rPr lang="fr-FR" sz="3600" dirty="0" smtClean="0">
                <a:latin typeface="Kristen ITC" pitchFamily="66" charset="0"/>
              </a:rPr>
              <a:t> happening to </a:t>
            </a:r>
            <a:r>
              <a:rPr lang="fr-FR" sz="3600" dirty="0" err="1" smtClean="0">
                <a:latin typeface="Kristen ITC" pitchFamily="66" charset="0"/>
              </a:rPr>
              <a:t>these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b="1" u="sng" dirty="0" err="1" smtClean="0">
                <a:latin typeface="Kristen ITC" pitchFamily="66" charset="0"/>
              </a:rPr>
              <a:t>ir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verbs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that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have </a:t>
            </a:r>
            <a:r>
              <a:rPr lang="fr-FR" sz="3600" dirty="0" err="1" smtClean="0">
                <a:latin typeface="Kristen ITC" pitchFamily="66" charset="0"/>
              </a:rPr>
              <a:t>seen</a:t>
            </a:r>
            <a:r>
              <a:rPr lang="fr-FR" sz="3600" dirty="0" smtClean="0">
                <a:latin typeface="Kristen ITC" pitchFamily="66" charset="0"/>
              </a:rPr>
              <a:t>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1" y="4666394"/>
            <a:ext cx="3695700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Il finit les devoirs.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13784" y="4666394"/>
            <a:ext cx="3248608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Il </a:t>
            </a:r>
            <a:r>
              <a:rPr lang="fr-FR" sz="3200" b="1" dirty="0" smtClean="0">
                <a:solidFill>
                  <a:srgbClr val="FF0066"/>
                </a:solidFill>
                <a:latin typeface="Kristen ITC" pitchFamily="66" charset="0"/>
              </a:rPr>
              <a:t>a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fin</a:t>
            </a:r>
            <a:r>
              <a:rPr lang="fr-FR" sz="3200" b="1" dirty="0" smtClean="0">
                <a:solidFill>
                  <a:srgbClr val="33CCFF"/>
                </a:solidFill>
                <a:latin typeface="Kristen ITC" pitchFamily="66" charset="0"/>
              </a:rPr>
              <a:t>i</a:t>
            </a:r>
            <a:r>
              <a:rPr lang="fr-FR" sz="3200" dirty="0" smtClean="0">
                <a:latin typeface="Kristen ITC" pitchFamily="66" charset="0"/>
              </a:rPr>
              <a:t> les devoirs aussi!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5860" y="533400"/>
            <a:ext cx="8086531" cy="1200329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>
                <a:latin typeface="Kristen ITC" pitchFamily="66" charset="0"/>
              </a:rPr>
              <a:t>Let’s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make</a:t>
            </a:r>
            <a:r>
              <a:rPr lang="fr-FR" sz="3600" dirty="0" smtClean="0">
                <a:latin typeface="Kristen ITC" pitchFamily="66" charset="0"/>
              </a:rPr>
              <a:t> a </a:t>
            </a:r>
            <a:r>
              <a:rPr lang="fr-FR" sz="3600" dirty="0" err="1" smtClean="0">
                <a:latin typeface="Kristen ITC" pitchFamily="66" charset="0"/>
              </a:rPr>
              <a:t>hypothesis</a:t>
            </a:r>
            <a:r>
              <a:rPr lang="fr-FR" sz="3600" dirty="0" smtClean="0">
                <a:latin typeface="Kristen ITC" pitchFamily="66" charset="0"/>
              </a:rPr>
              <a:t> about how to </a:t>
            </a:r>
            <a:r>
              <a:rPr lang="fr-FR" sz="3600" dirty="0" err="1" smtClean="0">
                <a:latin typeface="Kristen ITC" pitchFamily="66" charset="0"/>
              </a:rPr>
              <a:t>form</a:t>
            </a:r>
            <a:r>
              <a:rPr lang="fr-FR" sz="3600" dirty="0" smtClean="0">
                <a:latin typeface="Kristen ITC" pitchFamily="66" charset="0"/>
              </a:rPr>
              <a:t> the « passé composé »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5867400"/>
            <a:ext cx="3276600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(présent)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53000" y="5867399"/>
            <a:ext cx="3810000" cy="646331"/>
          </a:xfrm>
          <a:prstGeom prst="rect">
            <a:avLst/>
          </a:prstGeom>
          <a:solidFill>
            <a:srgbClr val="FF0066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(passé composé)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04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Regardez ces exemples: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1" y="4666394"/>
            <a:ext cx="3695700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On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perd</a:t>
            </a:r>
            <a:r>
              <a:rPr lang="fr-FR" sz="3200" dirty="0" smtClean="0">
                <a:latin typeface="Kristen ITC" pitchFamily="66" charset="0"/>
              </a:rPr>
              <a:t> le match.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29200" y="4666394"/>
            <a:ext cx="3533192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On n’</a:t>
            </a:r>
            <a:r>
              <a:rPr lang="fr-FR" sz="3200" b="1" dirty="0" smtClean="0">
                <a:solidFill>
                  <a:srgbClr val="FF0066"/>
                </a:solidFill>
                <a:latin typeface="Kristen ITC" pitchFamily="66" charset="0"/>
              </a:rPr>
              <a:t>a</a:t>
            </a:r>
            <a:r>
              <a:rPr lang="fr-FR" sz="3200" dirty="0" smtClean="0">
                <a:latin typeface="Kristen ITC" pitchFamily="66" charset="0"/>
              </a:rPr>
              <a:t> pas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perd</a:t>
            </a:r>
            <a:r>
              <a:rPr lang="fr-FR" sz="3200" b="1" dirty="0" smtClean="0">
                <a:solidFill>
                  <a:srgbClr val="33CCFF"/>
                </a:solidFill>
                <a:latin typeface="Kristen ITC" pitchFamily="66" charset="0"/>
              </a:rPr>
              <a:t>u</a:t>
            </a:r>
            <a:r>
              <a:rPr lang="fr-FR" sz="3200" dirty="0" smtClean="0">
                <a:latin typeface="Kristen ITC" pitchFamily="66" charset="0"/>
              </a:rPr>
              <a:t>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1575099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Aujourd’hui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5792" y="1594132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Hier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5867400"/>
            <a:ext cx="3276600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(présent)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000" y="5867399"/>
            <a:ext cx="3810000" cy="646331"/>
          </a:xfrm>
          <a:prstGeom prst="rect">
            <a:avLst/>
          </a:prstGeom>
          <a:solidFill>
            <a:srgbClr val="FF0066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(passé composé)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60" y="2349184"/>
            <a:ext cx="3105539" cy="231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9" t="4320" r="4333" b="3496"/>
          <a:stretch/>
        </p:blipFill>
        <p:spPr bwMode="auto">
          <a:xfrm>
            <a:off x="5371323" y="2384669"/>
            <a:ext cx="3105538" cy="2246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25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005" y="2133600"/>
            <a:ext cx="3831795" cy="2991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Regardez ces exemples: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1" y="4666394"/>
            <a:ext cx="3695700" cy="584775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Elle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attend</a:t>
            </a:r>
            <a:r>
              <a:rPr lang="fr-FR" sz="3200" dirty="0" smtClean="0">
                <a:latin typeface="Kristen ITC" pitchFamily="66" charset="0"/>
              </a:rPr>
              <a:t>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29200" y="4666394"/>
            <a:ext cx="3533192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Elle </a:t>
            </a:r>
            <a:r>
              <a:rPr lang="fr-FR" sz="3200" b="1" dirty="0" smtClean="0">
                <a:solidFill>
                  <a:srgbClr val="FF0066"/>
                </a:solidFill>
                <a:latin typeface="Kristen ITC" pitchFamily="66" charset="0"/>
              </a:rPr>
              <a:t>a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attend</a:t>
            </a:r>
            <a:r>
              <a:rPr lang="fr-FR" sz="3200" b="1" dirty="0" smtClean="0">
                <a:solidFill>
                  <a:srgbClr val="33CCFF"/>
                </a:solidFill>
                <a:latin typeface="Kristen ITC" pitchFamily="66" charset="0"/>
              </a:rPr>
              <a:t>u </a:t>
            </a:r>
            <a:r>
              <a:rPr lang="fr-FR" sz="3200" dirty="0" smtClean="0">
                <a:latin typeface="Kristen ITC" pitchFamily="66" charset="0"/>
              </a:rPr>
              <a:t>aussi.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1575099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Aujourd’hui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5792" y="1594132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Hier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5867400"/>
            <a:ext cx="3276600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(présent)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000" y="5867399"/>
            <a:ext cx="3810000" cy="646331"/>
          </a:xfrm>
          <a:prstGeom prst="rect">
            <a:avLst/>
          </a:prstGeom>
          <a:solidFill>
            <a:srgbClr val="FF0066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(passé composé)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36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0424" y="2209800"/>
            <a:ext cx="7239000" cy="2308324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First, </a:t>
            </a:r>
            <a:r>
              <a:rPr lang="fr-FR" sz="3600" dirty="0" err="1" smtClean="0">
                <a:latin typeface="Kristen ITC" pitchFamily="66" charset="0"/>
              </a:rPr>
              <a:t>write</a:t>
            </a:r>
            <a:r>
              <a:rPr lang="fr-FR" sz="3600" dirty="0" smtClean="0">
                <a:latin typeface="Kristen ITC" pitchFamily="66" charset="0"/>
              </a:rPr>
              <a:t> a couple sentences to </a:t>
            </a:r>
            <a:r>
              <a:rPr lang="fr-FR" sz="3600" dirty="0" err="1" smtClean="0">
                <a:latin typeface="Kristen ITC" pitchFamily="66" charset="0"/>
              </a:rPr>
              <a:t>describe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what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think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is</a:t>
            </a:r>
            <a:r>
              <a:rPr lang="fr-FR" sz="3600" dirty="0" smtClean="0">
                <a:latin typeface="Kristen ITC" pitchFamily="66" charset="0"/>
              </a:rPr>
              <a:t> happening to </a:t>
            </a:r>
            <a:r>
              <a:rPr lang="fr-FR" sz="3600" dirty="0" err="1" smtClean="0">
                <a:latin typeface="Kristen ITC" pitchFamily="66" charset="0"/>
              </a:rPr>
              <a:t>these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b="1" u="sng" dirty="0" err="1" smtClean="0">
                <a:latin typeface="Kristen ITC" pitchFamily="66" charset="0"/>
              </a:rPr>
              <a:t>re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verbs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that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have </a:t>
            </a:r>
            <a:r>
              <a:rPr lang="fr-FR" sz="3600" dirty="0" err="1" smtClean="0">
                <a:latin typeface="Kristen ITC" pitchFamily="66" charset="0"/>
              </a:rPr>
              <a:t>seen</a:t>
            </a:r>
            <a:r>
              <a:rPr lang="fr-FR" sz="3600" dirty="0" smtClean="0">
                <a:latin typeface="Kristen ITC" pitchFamily="66" charset="0"/>
              </a:rPr>
              <a:t>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1" y="4666394"/>
            <a:ext cx="3695700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Ils entendent la musique.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13784" y="4666394"/>
            <a:ext cx="3248608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Ils </a:t>
            </a:r>
            <a:r>
              <a:rPr lang="fr-FR" sz="3200" b="1" dirty="0" smtClean="0">
                <a:solidFill>
                  <a:srgbClr val="FF0066"/>
                </a:solidFill>
                <a:latin typeface="Kristen ITC" pitchFamily="66" charset="0"/>
              </a:rPr>
              <a:t>ont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entend</a:t>
            </a:r>
            <a:r>
              <a:rPr lang="fr-FR" sz="3200" b="1" dirty="0" smtClean="0">
                <a:solidFill>
                  <a:srgbClr val="33CCFF"/>
                </a:solidFill>
                <a:latin typeface="Kristen ITC" pitchFamily="66" charset="0"/>
              </a:rPr>
              <a:t>u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200" dirty="0" smtClean="0">
                <a:latin typeface="Kristen ITC" pitchFamily="66" charset="0"/>
              </a:rPr>
              <a:t>la musique.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5860" y="533400"/>
            <a:ext cx="8086531" cy="1200329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>
                <a:latin typeface="Kristen ITC" pitchFamily="66" charset="0"/>
              </a:rPr>
              <a:t>Let’s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make</a:t>
            </a:r>
            <a:r>
              <a:rPr lang="fr-FR" sz="3600" dirty="0" smtClean="0">
                <a:latin typeface="Kristen ITC" pitchFamily="66" charset="0"/>
              </a:rPr>
              <a:t> a </a:t>
            </a:r>
            <a:r>
              <a:rPr lang="fr-FR" sz="3600" dirty="0" err="1" smtClean="0">
                <a:latin typeface="Kristen ITC" pitchFamily="66" charset="0"/>
              </a:rPr>
              <a:t>hypothesis</a:t>
            </a:r>
            <a:r>
              <a:rPr lang="fr-FR" sz="3600" dirty="0" smtClean="0">
                <a:latin typeface="Kristen ITC" pitchFamily="66" charset="0"/>
              </a:rPr>
              <a:t> about how to </a:t>
            </a:r>
            <a:r>
              <a:rPr lang="fr-FR" sz="3600" dirty="0" err="1" smtClean="0">
                <a:latin typeface="Kristen ITC" pitchFamily="66" charset="0"/>
              </a:rPr>
              <a:t>form</a:t>
            </a:r>
            <a:r>
              <a:rPr lang="fr-FR" sz="3600" dirty="0" smtClean="0">
                <a:latin typeface="Kristen ITC" pitchFamily="66" charset="0"/>
              </a:rPr>
              <a:t> the « passé composé »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5867400"/>
            <a:ext cx="3276600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(présent)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53000" y="5867399"/>
            <a:ext cx="3810000" cy="646331"/>
          </a:xfrm>
          <a:prstGeom prst="rect">
            <a:avLst/>
          </a:prstGeom>
          <a:solidFill>
            <a:srgbClr val="FF0066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(passé composé)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8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28734" y="838200"/>
            <a:ext cx="8086531" cy="1200329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>
                <a:latin typeface="Kristen ITC" pitchFamily="66" charset="0"/>
              </a:rPr>
              <a:t>Take</a:t>
            </a:r>
            <a:r>
              <a:rPr lang="fr-FR" sz="3600" dirty="0" smtClean="0">
                <a:latin typeface="Kristen ITC" pitchFamily="66" charset="0"/>
              </a:rPr>
              <a:t> a moment to </a:t>
            </a:r>
            <a:r>
              <a:rPr lang="fr-FR" sz="3600" dirty="0" err="1" smtClean="0">
                <a:latin typeface="Kristen ITC" pitchFamily="66" charset="0"/>
              </a:rPr>
              <a:t>share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your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hypotheses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with</a:t>
            </a:r>
            <a:r>
              <a:rPr lang="fr-FR" sz="3600" dirty="0" smtClean="0">
                <a:latin typeface="Kristen ITC" pitchFamily="66" charset="0"/>
              </a:rPr>
              <a:t> a </a:t>
            </a:r>
            <a:r>
              <a:rPr lang="fr-FR" sz="3600" dirty="0" err="1" smtClean="0">
                <a:latin typeface="Kristen ITC" pitchFamily="66" charset="0"/>
              </a:rPr>
              <a:t>friend</a:t>
            </a:r>
            <a:r>
              <a:rPr lang="fr-FR" sz="3600" dirty="0" smtClean="0">
                <a:latin typeface="Kristen ITC" pitchFamily="66" charset="0"/>
              </a:rPr>
              <a:t>…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144349">
            <a:off x="919116" y="3124200"/>
            <a:ext cx="2900267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ER </a:t>
            </a:r>
            <a:r>
              <a:rPr lang="fr-FR" sz="3600" dirty="0" err="1" smtClean="0">
                <a:latin typeface="Kristen ITC" pitchFamily="66" charset="0"/>
              </a:rPr>
              <a:t>verbs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0144349">
            <a:off x="2747915" y="3920105"/>
            <a:ext cx="2900267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IR </a:t>
            </a:r>
            <a:r>
              <a:rPr lang="fr-FR" sz="3600" dirty="0" err="1" smtClean="0">
                <a:latin typeface="Kristen ITC" pitchFamily="66" charset="0"/>
              </a:rPr>
              <a:t>verbs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144349">
            <a:off x="4957717" y="4605907"/>
            <a:ext cx="2900267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RE </a:t>
            </a:r>
            <a:r>
              <a:rPr lang="fr-FR" sz="3600" dirty="0" err="1" smtClean="0">
                <a:latin typeface="Kristen ITC" pitchFamily="66" charset="0"/>
              </a:rPr>
              <a:t>verbs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0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7239000" cy="1200329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Il y a beaucoup de places libres ou les gradins sont pleins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http://sports-mag.pmu.fr/wp-content/uploads/2011/10/foot-gradin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158" y="2362200"/>
            <a:ext cx="4429125" cy="303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49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7239000" cy="1200329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Les gradins sont pleins.  Le stade est comble.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38200" y="3428999"/>
            <a:ext cx="7239000" cy="1200329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Alors, il y a beaucoup de places libres 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48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7239000" cy="1200329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Regardez activité 3 et entourez les verbes au passé composé.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22649" y="2286000"/>
            <a:ext cx="2530151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7030A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Exemple: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7700" y="3589176"/>
            <a:ext cx="7848600" cy="584775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1.  Hier, Lyon a joué contre Auxerre.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3429000" y="3429000"/>
            <a:ext cx="1371600" cy="9144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85800" y="4571999"/>
            <a:ext cx="7848600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2.  Lafitte a donné un coup de tête dans le ballon.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789852" y="4419600"/>
            <a:ext cx="1782147" cy="8382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35259" y="5715000"/>
            <a:ext cx="7848600" cy="584775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3.  Lafitte a passé le ballon à Sissoko.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777413" y="5588287"/>
            <a:ext cx="1565988" cy="8382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46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2.gstatic.com/images?q=tbn:ANd9GcSRV5aQ8FjRTnAKRJCydFSUx3OcWycP_Ld-dcsQVpgMHMxg5NXSzFcxASs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588" y="1179731"/>
            <a:ext cx="3857475" cy="390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Regardez ces exemples: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1" y="4666394"/>
            <a:ext cx="3695700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Je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chante</a:t>
            </a:r>
            <a:r>
              <a:rPr lang="fr-FR" sz="3200" dirty="0" smtClean="0">
                <a:latin typeface="Kristen ITC" pitchFamily="66" charset="0"/>
              </a:rPr>
              <a:t> dans la salle de bains.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9788" y="4297739"/>
            <a:ext cx="3248608" cy="1569660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J’</a:t>
            </a:r>
            <a:r>
              <a:rPr lang="fr-FR" sz="3200" b="1" dirty="0" smtClean="0">
                <a:solidFill>
                  <a:srgbClr val="FF0066"/>
                </a:solidFill>
                <a:latin typeface="Kristen ITC" pitchFamily="66" charset="0"/>
              </a:rPr>
              <a:t>ai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chant</a:t>
            </a:r>
            <a:r>
              <a:rPr lang="fr-FR" sz="3200" b="1" dirty="0" smtClean="0">
                <a:solidFill>
                  <a:srgbClr val="33CCFF"/>
                </a:solidFill>
                <a:latin typeface="Kristen ITC" pitchFamily="66" charset="0"/>
              </a:rPr>
              <a:t>é</a:t>
            </a:r>
            <a:r>
              <a:rPr lang="fr-FR" sz="3200" dirty="0" smtClean="0">
                <a:latin typeface="Kristen ITC" pitchFamily="66" charset="0"/>
              </a:rPr>
              <a:t> dans la salle de bains aussi.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1575099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Aujourd’hui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5792" y="1594132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Hier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5867400"/>
            <a:ext cx="3276600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(présent)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53000" y="5867399"/>
            <a:ext cx="3810000" cy="646331"/>
          </a:xfrm>
          <a:prstGeom prst="rect">
            <a:avLst/>
          </a:prstGeom>
          <a:solidFill>
            <a:srgbClr val="FF0066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(passé composé)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70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592" y="2020394"/>
            <a:ext cx="2667000" cy="264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Regardez ces exemples: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0" y="4666394"/>
            <a:ext cx="3981839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Nous dansons avec trois clowns.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3000" y="4666394"/>
            <a:ext cx="3810000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Nous </a:t>
            </a:r>
            <a:r>
              <a:rPr lang="fr-FR" sz="3200" b="1" dirty="0" smtClean="0">
                <a:solidFill>
                  <a:srgbClr val="FF0066"/>
                </a:solidFill>
                <a:latin typeface="Kristen ITC" pitchFamily="66" charset="0"/>
              </a:rPr>
              <a:t>avons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dans</a:t>
            </a:r>
            <a:r>
              <a:rPr lang="fr-FR" sz="3200" b="1" dirty="0" smtClean="0">
                <a:solidFill>
                  <a:srgbClr val="33CCFF"/>
                </a:solidFill>
                <a:latin typeface="Kristen ITC" pitchFamily="66" charset="0"/>
              </a:rPr>
              <a:t>é</a:t>
            </a:r>
            <a:r>
              <a:rPr lang="fr-FR" sz="3200" dirty="0" smtClean="0">
                <a:latin typeface="Kristen ITC" pitchFamily="66" charset="0"/>
              </a:rPr>
              <a:t> avec une banane.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1575099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Aujourd’hui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5792" y="1594132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Hier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2052" name="Picture 4" descr="dancing clow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41" y="2362200"/>
            <a:ext cx="3410339" cy="239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57200" y="5867400"/>
            <a:ext cx="3276600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(présent)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000" y="5867399"/>
            <a:ext cx="3810000" cy="646331"/>
          </a:xfrm>
          <a:prstGeom prst="rect">
            <a:avLst/>
          </a:prstGeom>
          <a:solidFill>
            <a:srgbClr val="FF0066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(passé composé)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38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312879"/>
            <a:ext cx="4267200" cy="240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Regardez ces exemples: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0" y="4666394"/>
            <a:ext cx="3981839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La France gagne le match.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3000" y="4666394"/>
            <a:ext cx="3810000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La France </a:t>
            </a:r>
            <a:r>
              <a:rPr lang="fr-FR" sz="3200" b="1" dirty="0" smtClean="0">
                <a:solidFill>
                  <a:srgbClr val="FF0066"/>
                </a:solidFill>
                <a:latin typeface="Kristen ITC" pitchFamily="66" charset="0"/>
              </a:rPr>
              <a:t>a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gagn</a:t>
            </a:r>
            <a:r>
              <a:rPr lang="fr-FR" sz="3200" b="1" dirty="0" smtClean="0">
                <a:solidFill>
                  <a:srgbClr val="33CCFF"/>
                </a:solidFill>
                <a:latin typeface="Kristen ITC" pitchFamily="66" charset="0"/>
              </a:rPr>
              <a:t>é</a:t>
            </a:r>
            <a:r>
              <a:rPr lang="fr-FR" sz="3200" dirty="0" smtClean="0">
                <a:latin typeface="Kristen ITC" pitchFamily="66" charset="0"/>
              </a:rPr>
              <a:t> aussi.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1575099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Aujourd’hui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5792" y="1594132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Hier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5867400"/>
            <a:ext cx="3276600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(présent)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000" y="5867399"/>
            <a:ext cx="3810000" cy="646331"/>
          </a:xfrm>
          <a:prstGeom prst="rect">
            <a:avLst/>
          </a:prstGeom>
          <a:solidFill>
            <a:srgbClr val="FF0066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(passé composé)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31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0424" y="2209800"/>
            <a:ext cx="7239000" cy="2308324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First, </a:t>
            </a:r>
            <a:r>
              <a:rPr lang="fr-FR" sz="3600" dirty="0" err="1" smtClean="0">
                <a:latin typeface="Kristen ITC" pitchFamily="66" charset="0"/>
              </a:rPr>
              <a:t>write</a:t>
            </a:r>
            <a:r>
              <a:rPr lang="fr-FR" sz="3600" dirty="0" smtClean="0">
                <a:latin typeface="Kristen ITC" pitchFamily="66" charset="0"/>
              </a:rPr>
              <a:t> a couple sentences to </a:t>
            </a:r>
            <a:r>
              <a:rPr lang="fr-FR" sz="3600" dirty="0" err="1" smtClean="0">
                <a:latin typeface="Kristen ITC" pitchFamily="66" charset="0"/>
              </a:rPr>
              <a:t>describe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what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think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is</a:t>
            </a:r>
            <a:r>
              <a:rPr lang="fr-FR" sz="3600" dirty="0" smtClean="0">
                <a:latin typeface="Kristen ITC" pitchFamily="66" charset="0"/>
              </a:rPr>
              <a:t> happening to </a:t>
            </a:r>
            <a:r>
              <a:rPr lang="fr-FR" sz="3600" dirty="0" err="1" smtClean="0">
                <a:latin typeface="Kristen ITC" pitchFamily="66" charset="0"/>
              </a:rPr>
              <a:t>these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b="1" u="sng" dirty="0" smtClean="0">
                <a:latin typeface="Kristen ITC" pitchFamily="66" charset="0"/>
              </a:rPr>
              <a:t>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verbs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that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have </a:t>
            </a:r>
            <a:r>
              <a:rPr lang="fr-FR" sz="3600" dirty="0" err="1" smtClean="0">
                <a:latin typeface="Kristen ITC" pitchFamily="66" charset="0"/>
              </a:rPr>
              <a:t>seen</a:t>
            </a:r>
            <a:r>
              <a:rPr lang="fr-FR" sz="3600" dirty="0" smtClean="0">
                <a:latin typeface="Kristen ITC" pitchFamily="66" charset="0"/>
              </a:rPr>
              <a:t>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1" y="4666394"/>
            <a:ext cx="3695700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Tu </a:t>
            </a:r>
            <a:r>
              <a:rPr lang="fr-FR" sz="3200" dirty="0" smtClean="0">
                <a:solidFill>
                  <a:srgbClr val="00B050"/>
                </a:solidFill>
                <a:latin typeface="Kristen ITC" pitchFamily="66" charset="0"/>
              </a:rPr>
              <a:t>écoutes</a:t>
            </a:r>
            <a:r>
              <a:rPr lang="fr-FR" sz="3200" dirty="0" smtClean="0">
                <a:latin typeface="Kristen ITC" pitchFamily="66" charset="0"/>
              </a:rPr>
              <a:t> le prof.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29200" y="4666394"/>
            <a:ext cx="3657600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Tu </a:t>
            </a:r>
            <a:r>
              <a:rPr lang="fr-FR" sz="3200" b="1" dirty="0" smtClean="0">
                <a:solidFill>
                  <a:srgbClr val="FF0066"/>
                </a:solidFill>
                <a:latin typeface="Kristen ITC" pitchFamily="66" charset="0"/>
              </a:rPr>
              <a:t>as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écout</a:t>
            </a:r>
            <a:r>
              <a:rPr lang="fr-FR" sz="3200" b="1" dirty="0" smtClean="0">
                <a:solidFill>
                  <a:srgbClr val="33CCFF"/>
                </a:solidFill>
                <a:latin typeface="Kristen ITC" pitchFamily="66" charset="0"/>
              </a:rPr>
              <a:t>é</a:t>
            </a:r>
            <a:r>
              <a:rPr lang="fr-FR" sz="3200" dirty="0" smtClean="0">
                <a:latin typeface="Kristen ITC" pitchFamily="66" charset="0"/>
              </a:rPr>
              <a:t> le prof.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5860" y="533400"/>
            <a:ext cx="8086531" cy="1200329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>
                <a:latin typeface="Kristen ITC" pitchFamily="66" charset="0"/>
              </a:rPr>
              <a:t>Let’s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make</a:t>
            </a:r>
            <a:r>
              <a:rPr lang="fr-FR" sz="3600" dirty="0" smtClean="0">
                <a:latin typeface="Kristen ITC" pitchFamily="66" charset="0"/>
              </a:rPr>
              <a:t> a </a:t>
            </a:r>
            <a:r>
              <a:rPr lang="fr-FR" sz="3600" dirty="0" err="1" smtClean="0">
                <a:latin typeface="Kristen ITC" pitchFamily="66" charset="0"/>
              </a:rPr>
              <a:t>hypothesis</a:t>
            </a:r>
            <a:r>
              <a:rPr lang="fr-FR" sz="3600" dirty="0" smtClean="0">
                <a:latin typeface="Kristen ITC" pitchFamily="66" charset="0"/>
              </a:rPr>
              <a:t> about how to </a:t>
            </a:r>
            <a:r>
              <a:rPr lang="fr-FR" sz="3600" dirty="0" err="1" smtClean="0">
                <a:latin typeface="Kristen ITC" pitchFamily="66" charset="0"/>
              </a:rPr>
              <a:t>form</a:t>
            </a:r>
            <a:r>
              <a:rPr lang="fr-FR" sz="3600" dirty="0" smtClean="0">
                <a:latin typeface="Kristen ITC" pitchFamily="66" charset="0"/>
              </a:rPr>
              <a:t> the « passé composé »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5867400"/>
            <a:ext cx="3276600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(présent)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53000" y="5867399"/>
            <a:ext cx="3810000" cy="646331"/>
          </a:xfrm>
          <a:prstGeom prst="rect">
            <a:avLst/>
          </a:prstGeom>
          <a:solidFill>
            <a:srgbClr val="FF0066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(passé composé)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17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126631"/>
            <a:ext cx="4095361" cy="2750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533400"/>
            <a:ext cx="72390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Regardez ces exemples: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861" y="4666394"/>
            <a:ext cx="3695700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Vous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choisissez</a:t>
            </a:r>
            <a:r>
              <a:rPr lang="fr-FR" sz="3200" dirty="0" smtClean="0">
                <a:latin typeface="Kristen ITC" pitchFamily="66" charset="0"/>
              </a:rPr>
              <a:t> du fruit.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29200" y="4666394"/>
            <a:ext cx="3533192" cy="1077218"/>
          </a:xfrm>
          <a:prstGeom prst="rect">
            <a:avLst/>
          </a:prstGeom>
          <a:noFill/>
          <a:ln w="152400" cap="rnd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Vous </a:t>
            </a:r>
            <a:r>
              <a:rPr lang="fr-FR" sz="3200" b="1" dirty="0" smtClean="0">
                <a:solidFill>
                  <a:srgbClr val="FF0066"/>
                </a:solidFill>
                <a:latin typeface="Kristen ITC" pitchFamily="66" charset="0"/>
              </a:rPr>
              <a:t>avez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chois</a:t>
            </a:r>
            <a:r>
              <a:rPr lang="fr-FR" sz="3200" b="1" dirty="0" smtClean="0">
                <a:solidFill>
                  <a:srgbClr val="33CCFF"/>
                </a:solidFill>
                <a:latin typeface="Kristen ITC" pitchFamily="66" charset="0"/>
              </a:rPr>
              <a:t>i</a:t>
            </a:r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200" dirty="0" smtClean="0">
                <a:latin typeface="Kristen ITC" pitchFamily="66" charset="0"/>
              </a:rPr>
              <a:t>des frites.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1575099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Aujourd’hui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5792" y="1594132"/>
            <a:ext cx="3276600" cy="646331"/>
          </a:xfrm>
          <a:prstGeom prst="rect">
            <a:avLst/>
          </a:prstGeom>
          <a:gradFill flip="none" rotWithShape="1">
            <a:gsLst>
              <a:gs pos="0">
                <a:srgbClr val="A603AB">
                  <a:alpha val="20000"/>
                </a:srgbClr>
              </a:gs>
              <a:gs pos="21001">
                <a:srgbClr val="0819FB">
                  <a:alpha val="22000"/>
                </a:srgbClr>
              </a:gs>
              <a:gs pos="35001">
                <a:srgbClr val="1A8D48">
                  <a:alpha val="25000"/>
                </a:srgbClr>
              </a:gs>
              <a:gs pos="52000">
                <a:srgbClr val="FFFF00">
                  <a:alpha val="25000"/>
                </a:srgbClr>
              </a:gs>
              <a:gs pos="73000">
                <a:srgbClr val="EE3F17">
                  <a:alpha val="25000"/>
                </a:srgbClr>
              </a:gs>
              <a:gs pos="88000">
                <a:srgbClr val="E81766">
                  <a:alpha val="25000"/>
                </a:srgbClr>
              </a:gs>
              <a:gs pos="100000">
                <a:srgbClr val="A603A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Hier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5867400"/>
            <a:ext cx="3276600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(présent)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000" y="5867399"/>
            <a:ext cx="3810000" cy="646331"/>
          </a:xfrm>
          <a:prstGeom prst="rect">
            <a:avLst/>
          </a:prstGeom>
          <a:solidFill>
            <a:srgbClr val="FF0066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(passé composé)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532" y="2362200"/>
            <a:ext cx="191452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12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433</Words>
  <Application>Microsoft Office PowerPoint</Application>
  <PresentationFormat>On-screen Show (4:3)</PresentationFormat>
  <Paragraphs>80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11</cp:revision>
  <dcterms:created xsi:type="dcterms:W3CDTF">2012-03-08T18:03:42Z</dcterms:created>
  <dcterms:modified xsi:type="dcterms:W3CDTF">2012-03-09T15:55:35Z</dcterms:modified>
</cp:coreProperties>
</file>